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32" r:id="rId2"/>
    <p:sldId id="548" r:id="rId3"/>
    <p:sldId id="549" r:id="rId4"/>
    <p:sldId id="550" r:id="rId5"/>
    <p:sldId id="551" r:id="rId6"/>
    <p:sldId id="552" r:id="rId7"/>
    <p:sldId id="553" r:id="rId8"/>
    <p:sldId id="554" r:id="rId9"/>
    <p:sldId id="555" r:id="rId10"/>
    <p:sldId id="556" r:id="rId11"/>
    <p:sldId id="557" r:id="rId12"/>
    <p:sldId id="558" r:id="rId13"/>
    <p:sldId id="559" r:id="rId14"/>
    <p:sldId id="560" r:id="rId15"/>
    <p:sldId id="561" r:id="rId16"/>
    <p:sldId id="562" r:id="rId17"/>
    <p:sldId id="563" r:id="rId18"/>
    <p:sldId id="564" r:id="rId19"/>
    <p:sldId id="565" r:id="rId20"/>
    <p:sldId id="566" r:id="rId21"/>
    <p:sldId id="567" r:id="rId22"/>
    <p:sldId id="5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FF15A-BD37-48E3-8541-4A67391856D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9C708-1076-4C51-9421-F78A3EFE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8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F7E1-EEF8-6AD6-DBBD-D257DD57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5AF2D-4ED4-4794-57A7-2B49905CE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D0EA6-D24D-CB01-9300-3F1E3582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DFDE4-4D04-ED56-E654-304A84472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9AA6-6D22-6188-79F5-A6C23CA9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5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B87A-C983-6A93-23F6-660F3FF9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DC5AB-0905-CA06-85FE-334953FE7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74E32-B2E0-D4B5-FAA2-570F7150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4982-B060-0979-A522-ABD7A1FC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BCD10-5FA8-EECD-314E-6188434D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7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0AB22C-142E-429C-0A58-004B4ECFB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245514-1722-6EDF-5F67-E95368A8D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16717-2C5A-3A6C-FB08-0F83FB9B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743F6-3C81-349B-6D8A-D8C741A8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3B6DA-8D19-CD9A-107E-461B60F6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F1CF-89A8-370A-E0D8-B4AF9436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1F567-7A1D-60FD-148D-882AC4A44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DFD06-DCEA-C255-DB7B-4DD02FF1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1E2EB-D9C9-F5AB-0AC2-8430DC6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9F17E-F7C6-E475-D83B-7214ACDF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2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29BB-BD3C-E8E9-C4FF-35F758AA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AEE71-CA7D-A00B-0B93-F07E1FC7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38EE6-68C5-5CCF-6BF1-471EE237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4825C-FB41-7392-80DC-22BF0031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4CF-E3FA-E8B5-8D58-589EEB3C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0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9BC1F-8266-C9EF-5385-9B130E61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9146D-0C3A-57D0-17D2-59868FBC6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3FE51-DB0D-3A1F-449A-19BE1B341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BEB32-8467-5137-6200-C4CDA14E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5E97E-C176-1239-1A00-A3749BF6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1566E-93DA-EAFB-A8A2-64FEC870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5EE1-EC84-DDAB-1729-2B7ABC1B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0A0C9-CC4F-4633-4305-48AD021CC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B888E-AA0C-4AA5-73F5-F054663D0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5EB83-D8AD-9C74-C12B-2EF4A68F4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4173B-1C0B-F598-8F74-677598670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9B46D-62A7-CE4A-6C4C-92082DD7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CBF6F-AA86-CFC8-2D00-5F2EC683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BF9E0-228D-18E3-E22E-3FDC7055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3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6F87-9B00-721F-9879-0D678423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A9F50-31BE-CB7E-10C8-00E4F90C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8EC56-D0D6-6935-0C9E-D983A52A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342C4-6105-7A21-05D1-E4A23D19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4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6AB6D-8CA2-87F0-DD9C-297CBF45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1B01D-9773-1780-C631-D92AC44F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A7E4E-01C6-905B-61EC-8AAC3455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9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6E1C-F935-848B-9A0D-5126BC31C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1B5AB-7C1E-8610-EAD8-5E5A9044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4F285-73A6-AA39-F0E9-C24ACEA66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25E11-4DEC-C582-A251-7713BA16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21E41-3A2E-EAE4-C965-31195288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436DF-FAAF-246B-3DA8-C4CB09FB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8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41C4E-A49A-1478-640E-471F9672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19F4F-31A5-3688-5B8B-9C96AA2E2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F48D0-9DD3-3442-CAA1-FDAE545E1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F1828-2810-C9F0-0237-F924B37D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CC1D3-61E1-BBDC-BB66-74448C74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F75B-86C2-A1B0-9172-3A0371E6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0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256762-5207-0998-8A54-10529B6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650F5-589C-623D-EF6B-DCA70A97F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6E021-CC9B-0C6B-9116-AEB86D7FF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0FF54-FAE0-45C9-B76F-BE71DA60656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ACFFB-D9DE-3111-BF24-0FA728CF6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302CE-8327-94E9-4338-BCAA3FDE0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F08C9-5F3D-4EB7-B246-8C1D5FF8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3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10" name="สามเหลี่ยมมุมฉาก 9"/>
            <p:cNvSpPr/>
            <p:nvPr/>
          </p:nvSpPr>
          <p:spPr>
            <a:xfrm rot="10800000">
              <a:off x="4343400" y="1686296"/>
              <a:ext cx="7848600" cy="5171704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สามเหลี่ยมมุมฉาก 8"/>
            <p:cNvSpPr/>
            <p:nvPr/>
          </p:nvSpPr>
          <p:spPr>
            <a:xfrm>
              <a:off x="0" y="1686296"/>
              <a:ext cx="7848600" cy="5171704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228600" y="1981200"/>
              <a:ext cx="11744325" cy="3533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228600" y="5767961"/>
              <a:ext cx="11744325" cy="8328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0" y="0"/>
              <a:ext cx="12192000" cy="168629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2D30BC-D0E2-D1F0-7F6C-657762632BD0}"/>
                </a:ext>
              </a:extLst>
            </p:cNvPr>
            <p:cNvSpPr txBox="1"/>
            <p:nvPr/>
          </p:nvSpPr>
          <p:spPr>
            <a:xfrm>
              <a:off x="1" y="76797"/>
              <a:ext cx="121920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800" b="1" i="0" u="none" strike="noStrike" baseline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ความเสี่ยงที่จะเกิดปัญหาความขัดแย้งจากผลกระทบ</a:t>
              </a:r>
            </a:p>
            <a:p>
              <a:pPr algn="ctr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</a:t>
              </a:r>
              <a:r>
                <a:rPr lang="th-TH" sz="4800" b="1" i="0" u="none" strike="noStrike" baseline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 </a:t>
              </a:r>
              <a:r>
                <a:rPr lang="th-TH" sz="4800" b="0" i="0" u="none" strike="noStrike" baseline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9DF42D-2E5E-6EC3-82D4-32DF8CF87048}"/>
                </a:ext>
              </a:extLst>
            </p:cNvPr>
            <p:cNvSpPr txBox="1"/>
            <p:nvPr/>
          </p:nvSpPr>
          <p:spPr>
            <a:xfrm>
              <a:off x="2605847" y="5809879"/>
              <a:ext cx="69803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การสัมมนา เรื่อง “การเปลี่ยนแปลงสภาพภูมิอากาศ : ยุทธศาสตร์ของไทยและบทบาทของรัฐสภา” </a:t>
              </a:r>
            </a:p>
            <a:p>
              <a:pPr algn="ctr"/>
              <a:r>
                <a:rPr lang="th-TH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วันอังคารที่ </a:t>
              </a:r>
              <a:r>
                <a:rPr lang="en-US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21</a:t>
              </a:r>
              <a:r>
                <a:rPr lang="th-TH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มิถุนายน </a:t>
              </a:r>
              <a:r>
                <a:rPr lang="en-US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2565</a:t>
              </a:r>
              <a:r>
                <a:rPr lang="th-TH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ห้องประชุมสัมมนา บี </a:t>
              </a:r>
              <a:r>
                <a:rPr lang="en-US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 </a:t>
              </a:r>
              <a:r>
                <a:rPr lang="th-TH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r>
                <a:rPr lang="en-US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1</a:t>
              </a:r>
              <a:r>
                <a:rPr lang="th-TH" sz="2000" b="1" i="0" u="none" strike="noStrike" baseline="0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อาคารรัฐสภา 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7EE8E2-A599-4366-42DA-D2B986965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110" y="2879642"/>
              <a:ext cx="9005777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r>
                <a:rPr lang="th-TH" altLang="th-TH" sz="36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ดร. อัศมน ลิ่มสกุล</a:t>
              </a:r>
              <a:endParaRPr lang="en-US" alt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 eaLnBrk="1" hangingPunct="1"/>
              <a:endParaRPr lang="th-TH" alt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 eaLnBrk="1" hangingPunct="1"/>
              <a:r>
                <a:rPr lang="th-TH" alt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ศูนย์วิจัยและฝึกอบรมด้านสิ่งแวดล้อม กรมส่งเสริมคุณภาพสิ่งแวดล้อม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590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0"/>
            <a:ext cx="12199951" cy="6736429"/>
            <a:chOff x="0" y="0"/>
            <a:chExt cx="12199951" cy="6736429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059325"/>
              <a:ext cx="11839458" cy="5674850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 ความมั่นคงของมนุษย์และความขัดแย้ง</a:t>
              </a: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9506" y="1162966"/>
              <a:ext cx="4852837" cy="5236918"/>
            </a:xfrm>
            <a:prstGeom prst="rect">
              <a:avLst/>
            </a:prstGeom>
          </p:spPr>
        </p:pic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6781800" y="6397875"/>
              <a:ext cx="52152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th-TH" sz="16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National Security Implications of Climate Change for U.S. Naval Forces (2011)</a:t>
              </a:r>
              <a:endParaRPr lang="en-US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B33D68A3-F393-5975-CD6C-96319471F3D7}"/>
                </a:ext>
              </a:extLst>
            </p:cNvPr>
            <p:cNvSpPr txBox="1"/>
            <p:nvPr/>
          </p:nvSpPr>
          <p:spPr>
            <a:xfrm>
              <a:off x="464439" y="1888323"/>
              <a:ext cx="6107849" cy="47089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ทำให้เกิดภัยคุกคามต่อ</a:t>
              </a:r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ความมั่นคงของมนุษย์/ประเทศ 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ในด้านต่างๆ เพิ่มขึ้นเป็นทวีคูณ (เศรษฐกิจ อาหาร สุขภาพ สิ่งแวดล้อม บุคคล ชุมชนและการเมือง)</a:t>
              </a: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endParaRPr lang="th-TH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เป็นปัจจัยเพิ่มภัยคุกคามที่ทำให้</a:t>
              </a:r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ปัญหาด้านเศรษฐกิจ สังคมและสิ่งแวดล้อมที่มีอยู่แล้ว 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ให้มีความซับซ้อน  และยุ่งยากมากขึ้น</a:t>
              </a: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endParaRPr lang="en-US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เพิ่มผลกระทบต่อแรงขับเคลื่อนต่างๆ ของ</a:t>
              </a:r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ความขัดแย้ง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และความบอบบาง</a:t>
              </a:r>
              <a:endParaRPr lang="en-US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กล่องข้อความ 4"/>
            <p:cNvSpPr txBox="1"/>
            <p:nvPr/>
          </p:nvSpPr>
          <p:spPr>
            <a:xfrm>
              <a:off x="473964" y="1162050"/>
              <a:ext cx="6107849" cy="58477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92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0" y="0"/>
            <a:ext cx="12199951" cy="6734175"/>
            <a:chOff x="0" y="0"/>
            <a:chExt cx="12199951" cy="6734175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059325"/>
              <a:ext cx="11839458" cy="5674850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 ความมั่นคงของมนุษย์และความขัดแย้ง</a:t>
              </a:r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5145816" y="6098633"/>
              <a:ext cx="62248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https://www.ipsnews.net/2013/03/climate-change-now-seen-as-security-threat-worldwide/</a:t>
              </a:r>
            </a:p>
          </p:txBody>
        </p:sp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B33D68A3-F393-5975-CD6C-96319471F3D7}"/>
                </a:ext>
              </a:extLst>
            </p:cNvPr>
            <p:cNvSpPr txBox="1"/>
            <p:nvPr/>
          </p:nvSpPr>
          <p:spPr>
            <a:xfrm>
              <a:off x="350140" y="1236548"/>
              <a:ext cx="4687724" cy="52014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ความแปรปรวนของ</a:t>
              </a:r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อุณหภูมิและรูปแบบของฝน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เพิ่มความเสี่ยงของการขัดแย้ง</a:t>
              </a: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endParaRPr lang="th-TH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อุณหภูมิที่เพิ่มขึ้นทุกๆ 1</a:t>
              </a:r>
              <a:r>
                <a:rPr lang="en-US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2800" baseline="30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</a:t>
              </a:r>
              <a:r>
                <a:rPr lang="en-US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จะทำให้ความขัดแย้งระหว่างบุคคล เพิ่มขึ้น </a:t>
              </a:r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2.4%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และความขัดแย้งระหว่างกลุ่ม เพิ่มขึ้น </a:t>
              </a:r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11.3%</a:t>
              </a: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endParaRPr lang="th-TH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 ใน 4 ของประเทศ มองว่าผลกระทบจากการเปลี่ยนแปลงสภาพภูมิอากาศ เป็น</a:t>
              </a:r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ปัญหาความมั่นคง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ที่สำคัญของชาติ</a:t>
              </a:r>
            </a:p>
          </p:txBody>
        </p:sp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1541" y="1374110"/>
              <a:ext cx="6590511" cy="4579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14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0" y="0"/>
            <a:ext cx="12199951" cy="6734175"/>
            <a:chOff x="0" y="0"/>
            <a:chExt cx="12199951" cy="6734175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059325"/>
              <a:ext cx="11839458" cy="5674850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 ความมั่นคงของมนุษย์และความขัดแย้ง</a:t>
              </a:r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9755916" y="6253511"/>
              <a:ext cx="2321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USAID (2018)/Adelphi (2020)</a:t>
              </a: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092" y="1153901"/>
              <a:ext cx="6458777" cy="3373450"/>
            </a:xfrm>
            <a:prstGeom prst="rect">
              <a:avLst/>
            </a:prstGeom>
          </p:spPr>
        </p:pic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5643" y="1334875"/>
              <a:ext cx="4985311" cy="2964584"/>
            </a:xfrm>
            <a:prstGeom prst="rect">
              <a:avLst/>
            </a:prstGeom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349092" y="4733832"/>
              <a:ext cx="11551862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ความเปราะบาง</a:t>
              </a:r>
              <a:r>
                <a:rPr lang="en-US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(vulnerability) 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ต่อการเปลี่ยนแปลงสภาพภูมิอากาศและ</a:t>
              </a:r>
              <a:r>
                <a:rPr 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ความบอบบาง 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fragility) 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ของประเทศด้านการเมือง ความมั่นคง เศรษฐกิจและสังคม มีความสัมพันธ์อย่างมากและเกิดขึ้นในพื้นที่เดียวกัน </a:t>
              </a:r>
            </a:p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ซึ่งช่วยเสริมให้</a:t>
              </a:r>
              <a:r>
                <a:rPr 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ความเสี่ยงของความขัดแย้งเพิ่มขึ้น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เป็นทวีคูณ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638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0"/>
            <a:ext cx="12199951" cy="6858000"/>
            <a:chOff x="0" y="0"/>
            <a:chExt cx="12199951" cy="685800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667" y="1008043"/>
              <a:ext cx="11839458" cy="5849957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 ความมั่นคงของมนุษย์และความขัดแย้ง</a:t>
              </a:r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9877425" y="5445351"/>
              <a:ext cx="14550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Adelphi (2020)</a:t>
              </a: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349092" y="5810157"/>
              <a:ext cx="1155715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สภาพภูมิอากาศ เป็นสาเหตุให้</a:t>
              </a:r>
              <a:r>
                <a:rPr 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การอพยพย้ายถิ่น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ของผู้คนมากกว่า 23.9 ล้านคน ในปี 2019 </a:t>
              </a:r>
            </a:p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71% ของการอพยพย้ายถิ่นรวม</a:t>
              </a:r>
            </a:p>
          </p:txBody>
        </p:sp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782" y="1093649"/>
              <a:ext cx="7151228" cy="4615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862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0" y="0"/>
            <a:ext cx="12199951" cy="6858000"/>
            <a:chOff x="0" y="0"/>
            <a:chExt cx="12199951" cy="685800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030750"/>
              <a:ext cx="11839458" cy="5827250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การเปลี่ยนแปลงสภาพภูมิอากาศและความมั่นคงของมนุษย์ในภูมิภาคเอเชียตะวันออกเฉียงใต้ </a:t>
              </a: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419099" y="5831706"/>
              <a:ext cx="11430001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ภูมิภาคเอเชียตะวันออกเฉียงใต้ เป็นภูมิภาคหนึ่งที่มีความเปราะบางสูงต่อการเปลี่ยนแปลงสภาพภูมิอากาศ </a:t>
              </a:r>
            </a:p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และมี</a:t>
              </a:r>
              <a:r>
                <a:rPr 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ความเสี่ยงเพิ่มขึ้นที่จะนำไปสู่ความขัดแย้ง</a:t>
              </a:r>
            </a:p>
          </p:txBody>
        </p:sp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4391" y="1072311"/>
              <a:ext cx="9803218" cy="4694327"/>
            </a:xfrm>
            <a:prstGeom prst="rect">
              <a:avLst/>
            </a:prstGeom>
          </p:spPr>
        </p:pic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9929438" y="5446331"/>
              <a:ext cx="10805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weADAPT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579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/>
          <p:cNvGrpSpPr/>
          <p:nvPr/>
        </p:nvGrpSpPr>
        <p:grpSpPr>
          <a:xfrm>
            <a:off x="0" y="0"/>
            <a:ext cx="12199951" cy="6715125"/>
            <a:chOff x="0" y="0"/>
            <a:chExt cx="12199951" cy="6715125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030750"/>
              <a:ext cx="11839458" cy="5665325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150077"/>
              <a:ext cx="12192000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ประเด็นสำคัญของความเสี่ยงด้านความมั่นคงที่เกี่ยวข้องกับสภาพอากาศในเอเชียตะวันออกเฉียงใต้</a:t>
              </a:r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10743767" y="6376571"/>
              <a:ext cx="13291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ADB (2012)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84EA8841-1912-AAB3-195E-F4FA986F7B2E}"/>
                </a:ext>
              </a:extLst>
            </p:cNvPr>
            <p:cNvSpPr txBox="1"/>
            <p:nvPr/>
          </p:nvSpPr>
          <p:spPr>
            <a:xfrm>
              <a:off x="457199" y="1517408"/>
              <a:ext cx="11334751" cy="48731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สภาพการดำรงชีวิตที่เสื่อมโทรม</a:t>
              </a:r>
            </a:p>
            <a:p>
              <a:pPr marL="914400" lvl="1" indent="-457200">
                <a:buFont typeface="Courier New" panose="02070309020205020404" pitchFamily="49" charset="0"/>
                <a:buChar char="o"/>
              </a:pPr>
              <a:r>
                <a:rPr lang="th-TH" sz="2800" i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ภาคเกษตร ประมงและป่าไม้</a:t>
              </a:r>
            </a:p>
            <a:p>
              <a:pPr marL="914400" lvl="1" indent="-457200">
                <a:buFont typeface="Courier New" panose="02070309020205020404" pitchFamily="49" charset="0"/>
                <a:buChar char="o"/>
              </a:pPr>
              <a:r>
                <a:rPr lang="th-TH" sz="2800" i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การลดลงของความหลากหลายทางชีวภาพ</a:t>
              </a:r>
            </a:p>
            <a:p>
              <a:pPr lvl="1">
                <a:lnSpc>
                  <a:spcPts val="2000"/>
                </a:lnSpc>
              </a:pPr>
              <a:endParaRPr lang="th-TH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การอพยพย้ายถิ่น</a:t>
              </a:r>
            </a:p>
            <a:p>
              <a:pPr marL="914400" lvl="1" indent="-457200">
                <a:buFont typeface="Courier New" panose="02070309020205020404" pitchFamily="49" charset="0"/>
                <a:buChar char="o"/>
              </a:pPr>
              <a:r>
                <a:rPr lang="th-TH" sz="2800" i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การบังคับให้อพยพและการตั้งถิ่นฐานใหม่ การย้ายถิ่นจากชนบทสู่เมืองและการย้ายถิ่นตามฤดูกาล</a:t>
              </a:r>
            </a:p>
            <a:p>
              <a:pPr>
                <a:lnSpc>
                  <a:spcPts val="2000"/>
                </a:lnSpc>
              </a:pPr>
              <a:endParaRPr lang="en-US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กลยุทธ์ของกลุ่มติดอาวุธที่จำกัดในการจัดการความเสี่ยงจากสภาพอากาศ</a:t>
              </a:r>
            </a:p>
            <a:p>
              <a:pPr marL="457200" indent="-457200">
                <a:lnSpc>
                  <a:spcPts val="2000"/>
                </a:lnSpc>
                <a:buFont typeface="Courier New" panose="02070309020205020404" pitchFamily="49" charset="0"/>
                <a:buChar char="o"/>
              </a:pPr>
              <a:endParaRPr lang="th-TH" sz="3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การขยายตัวอย่างรวดเร็วและกว้างขวางของธุรกิจการเกษตรซึ่งส่งผลต่อที่ดินและมลพิษ</a:t>
              </a:r>
            </a:p>
            <a:p>
              <a:pPr marL="457200" indent="-457200">
                <a:lnSpc>
                  <a:spcPts val="2000"/>
                </a:lnSpc>
                <a:buFont typeface="Courier New" panose="02070309020205020404" pitchFamily="49" charset="0"/>
                <a:buChar char="o"/>
              </a:pPr>
              <a:endParaRPr lang="th-TH" sz="3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การจัดการทรัพยากรที่ไม่ถูกต้อง ส่งผลให้ความเหลื่อมล้ำทางสังคมเพิ่มสูงขึ้น</a:t>
              </a:r>
              <a:endPara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4701" y="1756342"/>
              <a:ext cx="5983944" cy="1625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885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0"/>
            <a:ext cx="12199951" cy="6753226"/>
            <a:chOff x="0" y="0"/>
            <a:chExt cx="12199951" cy="6753226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667" y="1008044"/>
              <a:ext cx="11839458" cy="5745182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วิถีจากการเปลี่ยนแปลงสภาพภูมิอากาศที่นำไปสู่ความขัดแย้ง</a:t>
              </a:r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10515600" y="6414672"/>
              <a:ext cx="15335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Friedrichs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(2014)</a:t>
              </a: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817" y="1408093"/>
              <a:ext cx="11725158" cy="478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928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/>
          <p:cNvGrpSpPr/>
          <p:nvPr/>
        </p:nvGrpSpPr>
        <p:grpSpPr>
          <a:xfrm>
            <a:off x="0" y="0"/>
            <a:ext cx="12199951" cy="6858000"/>
            <a:chOff x="0" y="0"/>
            <a:chExt cx="12199951" cy="685800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667" y="1008044"/>
              <a:ext cx="11839458" cy="5849956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วิถีจากการเปลี่ยนแปลงสภาพภูมิอากาศที่นำไปสู่ความขัดแย้ง</a:t>
              </a:r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1989EE86-5617-FAFE-3518-A5E6C2E319C1}"/>
                </a:ext>
              </a:extLst>
            </p:cNvPr>
            <p:cNvSpPr txBox="1"/>
            <p:nvPr/>
          </p:nvSpPr>
          <p:spPr>
            <a:xfrm>
              <a:off x="8908104" y="4319171"/>
              <a:ext cx="15335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Friedrichs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(2014)</a:t>
              </a: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618" y="1024430"/>
              <a:ext cx="8505709" cy="3472891"/>
            </a:xfrm>
            <a:prstGeom prst="rect">
              <a:avLst/>
            </a:prstGeom>
          </p:spPr>
        </p:pic>
        <p:cxnSp>
          <p:nvCxnSpPr>
            <p:cNvPr id="5" name="ลูกศรเชื่อมต่อแบบตรง 4"/>
            <p:cNvCxnSpPr/>
            <p:nvPr/>
          </p:nvCxnSpPr>
          <p:spPr>
            <a:xfrm>
              <a:off x="4362450" y="2105025"/>
              <a:ext cx="466725" cy="256222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ลูกศรเชื่อมต่อแบบตรง 8"/>
            <p:cNvCxnSpPr/>
            <p:nvPr/>
          </p:nvCxnSpPr>
          <p:spPr>
            <a:xfrm>
              <a:off x="4195762" y="3874585"/>
              <a:ext cx="509588" cy="78314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9">
              <a:extLst>
                <a:ext uri="{FF2B5EF4-FFF2-40B4-BE49-F238E27FC236}">
                  <a16:creationId xmlns:a16="http://schemas.microsoft.com/office/drawing/2014/main" id="{D8A5F455-C950-05A2-A5A9-5EF6EFE7E17F}"/>
                </a:ext>
              </a:extLst>
            </p:cNvPr>
            <p:cNvSpPr txBox="1"/>
            <p:nvPr/>
          </p:nvSpPr>
          <p:spPr>
            <a:xfrm>
              <a:off x="361949" y="4664444"/>
              <a:ext cx="11534775" cy="20928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ดำเนินการหลายระดับ</a:t>
              </a:r>
              <a:r>
                <a:rPr lang="en-US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ส่วนกลางถึงชุมชน) เกี่ยวข้องกับหลายภาคส่วน (น้ำ พลังงาน เมือง) และผู้มีส่วนได้เสียหลายกลุ่ม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หลายๆ มาตรการ/โครงการ มุ่งเน้นการ</a:t>
              </a:r>
              <a:r>
                <a:rPr lang="th-TH" sz="2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จัดการทรัพยากร (ป่าไม้ ที่ดินและน้ำ) ใหม่</a:t>
              </a: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และขับเคลื่นสู่สังคมคาร์บอนต่ำ                          รวมทั้งการพัฒนาโครงสร้างพื้นฐาน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การตอบสนองดังกล่าว อาจเปลี่ยนแปลงการ</a:t>
              </a:r>
              <a:r>
                <a:rPr lang="th-TH" sz="2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จัดหาทรัพยากรใหม่ จัดสรรภาระ ผลประโยชน์ ความเสี่ยง โอกาสและโทษใหม่                </a:t>
              </a: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และเปลี่ยนแปลงขอบเขตของสิ่งที่ถูกกฎหมายและผิดกฎหมาย</a:t>
              </a:r>
              <a:endParaRPr lang="en-US" sz="2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01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กลุ่ม 20"/>
          <p:cNvGrpSpPr/>
          <p:nvPr/>
        </p:nvGrpSpPr>
        <p:grpSpPr>
          <a:xfrm>
            <a:off x="0" y="0"/>
            <a:ext cx="12199951" cy="6819899"/>
            <a:chOff x="0" y="0"/>
            <a:chExt cx="12199951" cy="6819899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092" y="998518"/>
              <a:ext cx="11839458" cy="5821381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จุดริเริ่มในการลดความเสี่ยงความขัดแย้งจากการเปลี่ยนแปลงสภาพภูมิอากาศ</a:t>
              </a:r>
            </a:p>
          </p:txBody>
        </p:sp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916" y="1072054"/>
              <a:ext cx="11231402" cy="4585795"/>
            </a:xfrm>
            <a:prstGeom prst="rect">
              <a:avLst/>
            </a:prstGeom>
          </p:spPr>
        </p:pic>
        <p:cxnSp>
          <p:nvCxnSpPr>
            <p:cNvPr id="14" name="ลูกศรเชื่อมต่อแบบตรง 13"/>
            <p:cNvCxnSpPr/>
            <p:nvPr/>
          </p:nvCxnSpPr>
          <p:spPr>
            <a:xfrm>
              <a:off x="3791843" y="2538300"/>
              <a:ext cx="0" cy="33120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ลูกศรเชื่อมต่อแบบตรง 14"/>
            <p:cNvCxnSpPr/>
            <p:nvPr/>
          </p:nvCxnSpPr>
          <p:spPr>
            <a:xfrm>
              <a:off x="3519487" y="4874709"/>
              <a:ext cx="0" cy="9720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97E3CC59-4B0B-BFE0-8987-5D709A6F1DFA}"/>
                </a:ext>
              </a:extLst>
            </p:cNvPr>
            <p:cNvSpPr txBox="1"/>
            <p:nvPr/>
          </p:nvSpPr>
          <p:spPr>
            <a:xfrm>
              <a:off x="599087" y="5865918"/>
              <a:ext cx="667114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มาตรการและแนวทางการลดก๊าซเรือนกระจกและการปรับตัวที่มีประสิทธิภาพ (เน้นการบูรณาการ หลายภาคส่วนและการมีส่วนร่วมของผู้ได้เสีย)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B2A0A6BB-3CB1-2366-FB65-31F5C05ACFEA}"/>
                </a:ext>
              </a:extLst>
            </p:cNvPr>
            <p:cNvSpPr txBox="1"/>
            <p:nvPr/>
          </p:nvSpPr>
          <p:spPr>
            <a:xfrm>
              <a:off x="7667850" y="5880846"/>
              <a:ext cx="402733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พัฒนาแนวการป้องกันและแก้ไขความขัดแย้ง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9" name="ลูกศรเชื่อมต่อแบบตรง 18"/>
            <p:cNvCxnSpPr/>
            <p:nvPr/>
          </p:nvCxnSpPr>
          <p:spPr>
            <a:xfrm>
              <a:off x="10863262" y="4331559"/>
              <a:ext cx="0" cy="15480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ลูกศรเชื่อมต่อแบบตรง 18">
            <a:extLst>
              <a:ext uri="{FF2B5EF4-FFF2-40B4-BE49-F238E27FC236}">
                <a16:creationId xmlns:a16="http://schemas.microsoft.com/office/drawing/2014/main" id="{45D2D048-24D5-C164-35FA-99EF2C3D1367}"/>
              </a:ext>
            </a:extLst>
          </p:cNvPr>
          <p:cNvCxnSpPr>
            <a:cxnSpLocks/>
          </p:cNvCxnSpPr>
          <p:nvPr/>
        </p:nvCxnSpPr>
        <p:spPr>
          <a:xfrm>
            <a:off x="8551068" y="4794511"/>
            <a:ext cx="0" cy="108504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69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0" y="0"/>
            <a:ext cx="12199951" cy="6743700"/>
            <a:chOff x="0" y="0"/>
            <a:chExt cx="12199951" cy="674370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431604"/>
              <a:ext cx="11839458" cy="5312096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13196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92927"/>
              <a:ext cx="1219200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การลดความเสี่ยงของความขัดแย้งจากการเปลี่ยนแปลงสภาพภูมิอากาศ </a:t>
              </a:r>
            </a:p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พิจารณาบนพื้นฐานของการเชื่อมต่อของน้ำ ป่าไม้และดิน</a:t>
              </a: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371" y="2040955"/>
              <a:ext cx="4377307" cy="4079514"/>
            </a:xfrm>
            <a:prstGeom prst="rect">
              <a:avLst/>
            </a:prstGeom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FB43AA8E-E794-9BEE-CDF8-2A4B4A984AAD}"/>
                </a:ext>
              </a:extLst>
            </p:cNvPr>
            <p:cNvSpPr txBox="1"/>
            <p:nvPr/>
          </p:nvSpPr>
          <p:spPr>
            <a:xfrm>
              <a:off x="4795778" y="1533861"/>
              <a:ext cx="7072372" cy="5093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เป็นภาคส่วนที่สำคัญของระบบนิเวศ การดำรงชีวิตและการพัฒนา และมีส่วนต่อการเกิดการเปลี่ยนแปลงสภาพภูมิอากาศและลดผลกระทบ</a:t>
              </a:r>
              <a:endParaRPr lang="en-US" sz="25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ในขณะเดียวกัน มีความเสี่ยงสูงต่อการเปลี่ยนแปลงสภาพภูมิอากาศ            และอยู่ภายใต้แรงกดดันจากกิจกรรมของมนุษย์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มีลักษณะร่วมกันที่สำคัญหลายประการ (หลายพันล้านคนที่ไม่สามารถเข้าถึงได้อย่างเพียงพอ มีความต้องการสูงทั่วโลก เผชิญกับข้อจำกัดและความขาดแคลน)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ทรัพยากรทั้งสาม เชื่อมต่อกันอย่างแยกไม่ออก การดำเนินส่วนใดส่วนหนึ่ง       มีผลกระทบเชิงบวกหรือเชิงลบต่ออีกสองส่วน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การวิเคราะห์ปฏิสัมพันธ์และการพึ่งพาซึ่งกันและกันระหว่างน้ำ ป่าไม้และดิน  จึงมีความสำคัญในการกำหนดมาตรการที่มีประสิทธิภาพ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ความขัดแย้ง อาจเกิดขึ้นจาก</a:t>
              </a:r>
              <a:r>
                <a:rPr lang="th-TH" sz="25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ผลกระทบโดยตรง</a:t>
              </a: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จากการเปลี่ยนแปลงสภาพภูมิอากาศและ </a:t>
              </a:r>
              <a:r>
                <a:rPr lang="en-US" sz="25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trade-offs</a:t>
              </a:r>
              <a:r>
                <a:rPr lang="en-US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จากการดำเนินการลดก๊าซเรือนกระจก             และการปรับตัว</a:t>
              </a:r>
              <a:endParaRPr lang="en-US" sz="25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99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0"/>
            <a:ext cx="12199951" cy="6865777"/>
            <a:chOff x="0" y="0"/>
            <a:chExt cx="12199951" cy="6865777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AE5C9B-2BF3-296C-642E-F2268CB2D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875" y="1170614"/>
              <a:ext cx="7206250" cy="344888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D6158BAD-2D64-4D6A-73D2-0916DD9A8BE6}"/>
                </a:ext>
              </a:extLst>
            </p:cNvPr>
            <p:cNvSpPr txBox="1"/>
            <p:nvPr/>
          </p:nvSpPr>
          <p:spPr>
            <a:xfrm>
              <a:off x="85244" y="2525670"/>
              <a:ext cx="2153073" cy="13781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221827" rIns="0" bIns="0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th-TH" sz="28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ระดับน้ำทะเล</a:t>
              </a:r>
            </a:p>
            <a:p>
              <a:pPr algn="ctr">
                <a:lnSpc>
                  <a:spcPts val="3000"/>
                </a:lnSpc>
              </a:pP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เพิ่มขึ้นเร็วที่สุดในรอบ </a:t>
              </a:r>
              <a:r>
                <a:rPr lang="en-US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3,000 </a:t>
              </a: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ปี</a:t>
              </a:r>
              <a:endParaRPr sz="2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BA7461B9-349F-25C9-B71E-BD1D97321857}"/>
                </a:ext>
              </a:extLst>
            </p:cNvPr>
            <p:cNvSpPr txBox="1"/>
            <p:nvPr/>
          </p:nvSpPr>
          <p:spPr>
            <a:xfrm>
              <a:off x="133522" y="5455843"/>
              <a:ext cx="2153073" cy="9934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221827" rIns="0" bIns="0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th-TH" sz="28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สภาพอากาศร้อนจัด</a:t>
              </a: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เกิดบ่อยและรุนแรงขึ้น</a:t>
              </a:r>
              <a:endParaRPr sz="2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31728BFD-A361-5296-CF2C-2D403D29F43D}"/>
                </a:ext>
              </a:extLst>
            </p:cNvPr>
            <p:cNvSpPr txBox="1"/>
            <p:nvPr/>
          </p:nvSpPr>
          <p:spPr>
            <a:xfrm>
              <a:off x="5900393" y="5434119"/>
              <a:ext cx="2153073" cy="9934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221827" rIns="0" bIns="0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th-TH" sz="28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เหตุการณ์ฝนตกหนัก</a:t>
              </a: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เกิดบ่อยและรุนแรงขึ้น</a:t>
              </a:r>
              <a:endParaRPr sz="2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12D33D9B-6C1F-18D7-3A40-16A589BE219E}"/>
                </a:ext>
              </a:extLst>
            </p:cNvPr>
            <p:cNvSpPr txBox="1"/>
            <p:nvPr/>
          </p:nvSpPr>
          <p:spPr>
            <a:xfrm>
              <a:off x="9909503" y="5435096"/>
              <a:ext cx="2153073" cy="9934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221827" rIns="0" bIns="0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th-TH" sz="28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ความแห้งแล้ง</a:t>
              </a:r>
            </a:p>
            <a:p>
              <a:pPr algn="ctr">
                <a:lnSpc>
                  <a:spcPts val="3000"/>
                </a:lnSpc>
              </a:pP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เกิดบ่อยและรุนแรงขึ้น</a:t>
              </a:r>
              <a:endParaRPr sz="2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97315846-ABB5-B6EA-7D30-651E94BA9CCE}"/>
                </a:ext>
              </a:extLst>
            </p:cNvPr>
            <p:cNvSpPr txBox="1"/>
            <p:nvPr/>
          </p:nvSpPr>
          <p:spPr>
            <a:xfrm>
              <a:off x="10013720" y="2476659"/>
              <a:ext cx="2178280" cy="13781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221827" rIns="0" bIns="0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th-TH" sz="28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มหาสมุทร</a:t>
              </a:r>
            </a:p>
            <a:p>
              <a:pPr algn="ctr">
                <a:lnSpc>
                  <a:spcPts val="3000"/>
                </a:lnSpc>
              </a:pP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ร้อนขึ้น เป็นกรด</a:t>
              </a:r>
            </a:p>
            <a:p>
              <a:pPr algn="ctr">
                <a:lnSpc>
                  <a:spcPts val="3000"/>
                </a:lnSpc>
              </a:pPr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และสูญเสียออกซิเจน </a:t>
              </a:r>
              <a:endParaRPr sz="2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001FE5-1AE2-6F33-81B8-FECB39C85A2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44" y="1031035"/>
              <a:ext cx="1737360" cy="1645920"/>
            </a:xfrm>
            <a:prstGeom prst="ellipse">
              <a:avLst/>
            </a:prstGeom>
            <a:ln w="3175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28" name="Picture 4" descr="2021 Desertification and Drought Day | UNCCD">
              <a:extLst>
                <a:ext uri="{FF2B5EF4-FFF2-40B4-BE49-F238E27FC236}">
                  <a16:creationId xmlns:a16="http://schemas.microsoft.com/office/drawing/2014/main" id="{73F05D9E-EA5D-D3C5-DD79-36004A6150D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5843" y="4010700"/>
              <a:ext cx="1737360" cy="1645920"/>
            </a:xfrm>
            <a:prstGeom prst="ellipse">
              <a:avLst/>
            </a:prstGeom>
            <a:ln w="3175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Weather Alert: IMD Predicts Moderate to Heavy Rainfall in Chennai, Other  Districts Till Oct 8">
              <a:extLst>
                <a:ext uri="{FF2B5EF4-FFF2-40B4-BE49-F238E27FC236}">
                  <a16:creationId xmlns:a16="http://schemas.microsoft.com/office/drawing/2014/main" id="{7EEAC0FB-1B9D-249D-0CED-6AF40446532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910" y="5074330"/>
              <a:ext cx="1737360" cy="1645920"/>
            </a:xfrm>
            <a:prstGeom prst="ellipse">
              <a:avLst/>
            </a:prstGeom>
            <a:ln w="3175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รูปภาพ 1">
              <a:extLst>
                <a:ext uri="{FF2B5EF4-FFF2-40B4-BE49-F238E27FC236}">
                  <a16:creationId xmlns:a16="http://schemas.microsoft.com/office/drawing/2014/main" id="{DA95BF19-BD06-3DE2-52F8-AA7489CD00C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57" y="3986950"/>
              <a:ext cx="1737360" cy="1645920"/>
            </a:xfrm>
            <a:prstGeom prst="ellipse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103091-858B-9DD2-CE84-7D51DFC05D4B}"/>
                </a:ext>
              </a:extLst>
            </p:cNvPr>
            <p:cNvSpPr txBox="1"/>
            <p:nvPr/>
          </p:nvSpPr>
          <p:spPr>
            <a:xfrm>
              <a:off x="0" y="71527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การเปลี่ยนแปลงสภาพภูมิอากาศในปัจจุบันและอนาคต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CDC64-3B43-A283-288B-7832E52AE24A}"/>
                </a:ext>
              </a:extLst>
            </p:cNvPr>
            <p:cNvSpPr txBox="1"/>
            <p:nvPr/>
          </p:nvSpPr>
          <p:spPr>
            <a:xfrm>
              <a:off x="10867535" y="6527223"/>
              <a:ext cx="13324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IPCC-AR6-WGI</a:t>
              </a: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7918" y="1016070"/>
              <a:ext cx="1736245" cy="16758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3099460" y="2676955"/>
              <a:ext cx="106878" cy="42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93465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0" y="0"/>
            <a:ext cx="12199951" cy="6743700"/>
            <a:chOff x="0" y="0"/>
            <a:chExt cx="12199951" cy="674370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431604"/>
              <a:ext cx="11839458" cy="5312096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13196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92927"/>
              <a:ext cx="1219200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การลดความเสี่ยงของความขัดแย้งจากการเปลี่ยนแปลงสภาพภูมิอากาศ </a:t>
              </a:r>
            </a:p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พิจารณาบนพื้นฐานของการเชื่อมต่อของน้ำ ป่าไม้และดิน</a:t>
              </a:r>
            </a:p>
          </p:txBody>
        </p: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E2FCFC3-6B09-BD01-0B44-058D5B2FD222}"/>
                </a:ext>
              </a:extLst>
            </p:cNvPr>
            <p:cNvSpPr txBox="1"/>
            <p:nvPr/>
          </p:nvSpPr>
          <p:spPr>
            <a:xfrm>
              <a:off x="685800" y="1517576"/>
              <a:ext cx="10848975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ตัวอย่างของทางเลือกการบรรเทา/ลดก๊าซเรือนกระจกที่เกื้อกูลหรือมีผลประโยชน์ร่วมต่อการปรับตัว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126768"/>
              <a:ext cx="10534650" cy="4541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049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0" y="0"/>
            <a:ext cx="12199951" cy="6743700"/>
            <a:chOff x="0" y="0"/>
            <a:chExt cx="12199951" cy="674370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431604"/>
              <a:ext cx="11839458" cy="5312096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13196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92927"/>
              <a:ext cx="1219200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การลดความเสี่ยงของความขัดแย้งจากการเปลี่ยนแปลงสภาพภูมิอากาศ </a:t>
              </a:r>
            </a:p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พิจารณาบนพื้นฐานของการเชื่อมต่อของน้ำ ป่าไม้และดิน</a:t>
              </a:r>
            </a:p>
          </p:txBody>
        </p: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E2FCFC3-6B09-BD01-0B44-058D5B2FD222}"/>
                </a:ext>
              </a:extLst>
            </p:cNvPr>
            <p:cNvSpPr txBox="1"/>
            <p:nvPr/>
          </p:nvSpPr>
          <p:spPr>
            <a:xfrm>
              <a:off x="685800" y="1517576"/>
              <a:ext cx="10848975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ตัวอย่างของทางเลือกการปรับตัวที่เกื้อกูลหรือมีผลประโยชน์ร่วมต่อการบรรเทา/ลดก๊าซเรือนกระจก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839" y="2126768"/>
              <a:ext cx="10592738" cy="1873732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4356" y="4112476"/>
              <a:ext cx="7545704" cy="2461012"/>
            </a:xfrm>
            <a:prstGeom prst="rect">
              <a:avLst/>
            </a:prstGeom>
          </p:spPr>
        </p:pic>
        <p:sp>
          <p:nvSpPr>
            <p:cNvPr id="7" name="กล่องข้อความ 6"/>
            <p:cNvSpPr txBox="1"/>
            <p:nvPr/>
          </p:nvSpPr>
          <p:spPr>
            <a:xfrm>
              <a:off x="9077325" y="6194588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UNDP</a:t>
              </a:r>
              <a:endParaRPr lang="th-TH" dirty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128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0" y="0"/>
            <a:ext cx="12199951" cy="6743700"/>
            <a:chOff x="0" y="0"/>
            <a:chExt cx="12199951" cy="674370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431604"/>
              <a:ext cx="11839458" cy="5312096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13196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92927"/>
              <a:ext cx="1219200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ประเด็นที่ควรคำนึงถึงในการป้องกันและลดความเสี่ยงของความขัดแย้ง</a:t>
              </a:r>
            </a:p>
            <a:p>
              <a:pPr algn="ctr"/>
              <a:r>
                <a:rPr lang="th-TH" sz="3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จากการเปลี่ยนแปลงสภาพภูมิอากาศสำหรับประเทศไทย </a:t>
              </a:r>
            </a:p>
          </p:txBody>
        </p: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D8A5F455-C950-05A2-A5A9-5EF6EFE7E17F}"/>
                </a:ext>
              </a:extLst>
            </p:cNvPr>
            <p:cNvSpPr txBox="1"/>
            <p:nvPr/>
          </p:nvSpPr>
          <p:spPr>
            <a:xfrm>
              <a:off x="492976" y="1652150"/>
              <a:ext cx="11274949" cy="48782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 algn="thaiDist">
                <a:buFont typeface="Courier New" panose="02070309020205020404" pitchFamily="49" charset="0"/>
                <a:buChar char="o"/>
              </a:pP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ศึกษา/วิเคราะห์ถึง</a:t>
              </a:r>
              <a:r>
                <a:rPr lang="th-TH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ภาคส่วน</a:t>
              </a:r>
              <a:r>
                <a:rPr lang="en-US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/</a:t>
              </a:r>
              <a:r>
                <a:rPr lang="th-TH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พื้นที่</a:t>
              </a: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ที่ได้รับผลกระทบในปัจจุบันและคาดว่าจะได้รับผลกระทบในอนาคตจากการเปลี่ยนแปลงสภาพภูมิอากาศ ที่อาจส่งผลต่อ</a:t>
              </a:r>
              <a:r>
                <a:rPr lang="th-TH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การขาดแคลนและแย่งชิงทรัพยากร</a:t>
              </a: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ที่จำเป็นสำหรับการดำรงชีวิต    ที่นำไปสู่ความขัดแย้ง</a:t>
              </a:r>
            </a:p>
            <a:p>
              <a:pPr marL="342900" indent="-342900" algn="thaiDist">
                <a:lnSpc>
                  <a:spcPts val="1500"/>
                </a:lnSpc>
                <a:buFont typeface="Courier New" panose="02070309020205020404" pitchFamily="49" charset="0"/>
                <a:buChar char="o"/>
              </a:pPr>
              <a:endParaRPr lang="th-TH" sz="2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 algn="thaiDist">
                <a:buFont typeface="Courier New" panose="02070309020205020404" pitchFamily="49" charset="0"/>
                <a:buChar char="o"/>
              </a:pP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พิจารณาให้ความสำคัญต่อ</a:t>
              </a:r>
              <a:r>
                <a:rPr lang="th-TH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มาตรการและโครงการ</a:t>
              </a: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ด้านการลดก๊าซเรือนกระจกและการปรับตัว ที่เกื้อกูลและมีผลประโยชน์ร่วม (</a:t>
              </a:r>
              <a:r>
                <a:rPr lang="en-US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Synergy) </a:t>
              </a: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และหลีกเลี่ยงมาตราการและโครงการที่มีลักษณะ </a:t>
              </a:r>
              <a:r>
                <a:rPr lang="en-US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Trade-offs</a:t>
              </a:r>
            </a:p>
            <a:p>
              <a:pPr marL="342900" indent="-342900" algn="thaiDist">
                <a:lnSpc>
                  <a:spcPts val="1500"/>
                </a:lnSpc>
                <a:buFont typeface="Courier New" panose="02070309020205020404" pitchFamily="49" charset="0"/>
                <a:buChar char="o"/>
              </a:pPr>
              <a:endParaRPr lang="en-US" sz="2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 algn="thaiDist">
                <a:buFont typeface="Courier New" panose="02070309020205020404" pitchFamily="49" charset="0"/>
                <a:buChar char="o"/>
              </a:pP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</a:t>
              </a:r>
              <a:r>
                <a:rPr lang="th-TH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วิธีการป้องกันและแก้ไขความขัดแย้ง</a:t>
              </a: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จากสภาพภูมิอากาศ รวมทั้งทดลองใช้ในพื้นที่นำร่องเพื่อเป็นตัวอย่างในการขยายผล </a:t>
              </a:r>
            </a:p>
            <a:p>
              <a:pPr marL="342900" indent="-342900" algn="thaiDist">
                <a:lnSpc>
                  <a:spcPts val="1500"/>
                </a:lnSpc>
                <a:buFont typeface="Courier New" panose="02070309020205020404" pitchFamily="49" charset="0"/>
                <a:buChar char="o"/>
              </a:pPr>
              <a:endParaRPr lang="th-TH" sz="2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 algn="thaiDist">
                <a:buFont typeface="Courier New" panose="02070309020205020404" pitchFamily="49" charset="0"/>
                <a:buChar char="o"/>
              </a:pP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คำนึงถึง</a:t>
              </a:r>
              <a:r>
                <a:rPr lang="th-TH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ความขัดแย้งข้ามแดน</a:t>
              </a: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จากสภาพภูมิอากาศ โดยเฉพาะอย่างยิ่งประเด็นที่เกี่ยวกับการใช้ทรัพยากรร่วมกัน</a:t>
              </a:r>
              <a:endParaRPr lang="en-US" sz="2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 algn="thaiDist">
                <a:lnSpc>
                  <a:spcPts val="1500"/>
                </a:lnSpc>
                <a:buFont typeface="Courier New" panose="02070309020205020404" pitchFamily="49" charset="0"/>
                <a:buChar char="o"/>
              </a:pPr>
              <a:endParaRPr lang="en-US" sz="2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 algn="thaiDist">
                <a:buFont typeface="Courier New" panose="02070309020205020404" pitchFamily="49" charset="0"/>
                <a:buChar char="o"/>
              </a:pP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ให้ความสำคัญใน</a:t>
              </a:r>
              <a:r>
                <a:rPr lang="th-TH" sz="29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กระบวนการมีส่วนร่วม</a:t>
              </a:r>
              <a:r>
                <a:rPr lang="th-TH" sz="29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ของภาคส่วนต่างๆ ในการกำหนดมาตราการและนโยบาย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393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0"/>
            <a:ext cx="12199951" cy="6865777"/>
            <a:chOff x="0" y="0"/>
            <a:chExt cx="12199951" cy="6865777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178130" y="936793"/>
              <a:ext cx="11839699" cy="56777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A378FE-7B0D-4750-553B-0D349F6172F5}"/>
                </a:ext>
              </a:extLst>
            </p:cNvPr>
            <p:cNvSpPr txBox="1"/>
            <p:nvPr/>
          </p:nvSpPr>
          <p:spPr>
            <a:xfrm>
              <a:off x="2731935" y="1243258"/>
              <a:ext cx="912264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ภาวะโลกร้อน</a:t>
              </a:r>
              <a:r>
                <a:rPr lang="en-US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ได้ก่อให้เกิดอันตรายและการหยุดชะงักของธรรมชาติอย่างกว้างขวาง </a:t>
              </a:r>
            </a:p>
            <a:p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และนำไปสู่ผลกระทบที่ไม่สามารถย้อนกลับคืนสู่สภาพเดิมได้</a:t>
              </a:r>
              <a:endParaRPr lang="en-US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32DC3D-DEC0-924B-57DB-A282F5048E7C}"/>
                </a:ext>
              </a:extLst>
            </p:cNvPr>
            <p:cNvSpPr txBox="1"/>
            <p:nvPr/>
          </p:nvSpPr>
          <p:spPr>
            <a:xfrm>
              <a:off x="2731936" y="2629536"/>
              <a:ext cx="912264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</a:t>
              </a:r>
              <a:r>
                <a:rPr lang="en-US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ส่งผลกระทบต่อชีวิตของผู้คนหลายพันล้านคน </a:t>
              </a:r>
            </a:p>
            <a:p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แม้จะพยายามปรับตัวแล้วก็ตาม</a:t>
              </a:r>
              <a:r>
                <a:rPr lang="en-US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โดยผู้คนที่เปราะบางที่สุด จะได้รับผลกระทบมากที่สุด </a:t>
              </a:r>
              <a:endParaRPr lang="en-US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3F2B80-11E9-B8D0-0724-B205A74661AF}"/>
                </a:ext>
              </a:extLst>
            </p:cNvPr>
            <p:cNvSpPr txBox="1"/>
            <p:nvPr/>
          </p:nvSpPr>
          <p:spPr>
            <a:xfrm>
              <a:off x="2731937" y="4039497"/>
              <a:ext cx="912264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ผลกระทบ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จะขยายใหญ่ขึ้นในเมืองที่มีประชากรโลกมากกว่าครึ่งหนึ่งอาศัยอยู่</a:t>
              </a:r>
              <a:endParaRPr lang="en-US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C8EFAE-D14B-38A8-C10C-A056E47EC7CE}"/>
                </a:ext>
              </a:extLst>
            </p:cNvPr>
            <p:cNvSpPr txBox="1"/>
            <p:nvPr/>
          </p:nvSpPr>
          <p:spPr>
            <a:xfrm>
              <a:off x="2731937" y="4978960"/>
              <a:ext cx="9122645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sz="3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ประชากร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3.3–3.6 พันล้านคน อาศัยอยู่ในพื้นที่วิกฤติที่มีความเปราะบางสูง               ต่อการเปลี่ยนแปลงสภาพภูมิอากาศ</a:t>
              </a:r>
              <a:r>
                <a:rPr lang="en-US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รูปแบบการพัฒนาที่ไม่ยั่งยืนในปัจจุบัน </a:t>
              </a:r>
            </a:p>
            <a:p>
              <a:r>
                <a:rPr lang="th-TH" sz="3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ช่วยเพิ่มความเสี่ยงให้กับปัญหาดังกล่าว </a:t>
              </a:r>
              <a:endParaRPr lang="en-US" sz="3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ผลกระทบของการเปลี่ยนแปลงสภาพภูมิอากาศ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2B105B-8CB9-EF63-4CD9-E8FF84AAB0A0}"/>
                </a:ext>
              </a:extLst>
            </p:cNvPr>
            <p:cNvSpPr txBox="1"/>
            <p:nvPr/>
          </p:nvSpPr>
          <p:spPr>
            <a:xfrm>
              <a:off x="10831910" y="6527223"/>
              <a:ext cx="1362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IPCC-AR6-WGII</a:t>
              </a: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676" y="1075888"/>
              <a:ext cx="1946924" cy="1332000"/>
            </a:xfrm>
            <a:prstGeom prst="rect">
              <a:avLst/>
            </a:prstGeom>
          </p:spPr>
        </p:pic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676" y="2407141"/>
              <a:ext cx="1944000" cy="1368000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4"/>
            <a:srcRect r="11860"/>
            <a:stretch/>
          </p:blipFill>
          <p:spPr>
            <a:xfrm>
              <a:off x="428907" y="3774392"/>
              <a:ext cx="1946770" cy="1332000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 rotWithShape="1">
            <a:blip r:embed="rId5"/>
            <a:srcRect r="13155"/>
            <a:stretch/>
          </p:blipFill>
          <p:spPr>
            <a:xfrm>
              <a:off x="428906" y="5105649"/>
              <a:ext cx="1946770" cy="13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0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0" y="-9525"/>
            <a:ext cx="12199951" cy="6875302"/>
            <a:chOff x="0" y="-9525"/>
            <a:chExt cx="12199951" cy="6875302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0" y="1538278"/>
              <a:ext cx="12192000" cy="53239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0" y="-9525"/>
              <a:ext cx="12199951" cy="150690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350022" y="37944"/>
              <a:ext cx="1149195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ทุกๆ การเพิ่มขึ้นเพียงเล็กน้อยของอุณหภูมิโลก </a:t>
              </a:r>
            </a:p>
            <a:p>
              <a:pPr algn="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จะส่งผลให้เกิดความเสี่ยงเพิ่มขึ้นอย่างมาก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2B105B-8CB9-EF63-4CD9-E8FF84AAB0A0}"/>
                </a:ext>
              </a:extLst>
            </p:cNvPr>
            <p:cNvSpPr txBox="1"/>
            <p:nvPr/>
          </p:nvSpPr>
          <p:spPr>
            <a:xfrm>
              <a:off x="10831910" y="6527223"/>
              <a:ext cx="1362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IPCC-AR6-WGII</a:t>
              </a: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022" y="2695575"/>
              <a:ext cx="11491956" cy="3800279"/>
            </a:xfrm>
            <a:prstGeom prst="rect">
              <a:avLst/>
            </a:prstGeom>
          </p:spPr>
        </p:pic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EE9EE382-331D-93E2-8252-6F7C95D6A502}"/>
                </a:ext>
              </a:extLst>
            </p:cNvPr>
            <p:cNvSpPr txBox="1"/>
            <p:nvPr/>
          </p:nvSpPr>
          <p:spPr>
            <a:xfrm>
              <a:off x="2203323" y="1586678"/>
              <a:ext cx="778535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การสูญเสียความหลากหลายทางชีวภาพ</a:t>
              </a:r>
            </a:p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กรณีภาวะโลกร้อนที่</a:t>
              </a:r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1.5 </a:t>
              </a:r>
              <a:r>
                <a:rPr lang="en-US" sz="3200" b="1" baseline="30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</a:t>
              </a:r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 </a:t>
              </a:r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 </a:t>
              </a:r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 </a:t>
              </a:r>
              <a:r>
                <a:rPr lang="en-US" sz="3200" b="1" baseline="30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</a:t>
              </a:r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200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0" y="0"/>
            <a:ext cx="12199951" cy="6865777"/>
            <a:chOff x="0" y="0"/>
            <a:chExt cx="12199951" cy="6865777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178130" y="1123950"/>
              <a:ext cx="11839699" cy="54429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การบริการที่สำคัญของธรรมชาติ มีความเสี่ยงมากขึ้นในภาวะที่โลกร้อนขึ้น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2B105B-8CB9-EF63-4CD9-E8FF84AAB0A0}"/>
                </a:ext>
              </a:extLst>
            </p:cNvPr>
            <p:cNvSpPr txBox="1"/>
            <p:nvPr/>
          </p:nvSpPr>
          <p:spPr>
            <a:xfrm>
              <a:off x="10831910" y="6527223"/>
              <a:ext cx="1362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IPCC-AR6-WGII</a:t>
              </a: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105" y="1430433"/>
              <a:ext cx="11607790" cy="512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113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0"/>
            <a:ext cx="12199951" cy="6865777"/>
            <a:chOff x="0" y="0"/>
            <a:chExt cx="12199951" cy="6865777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178130" y="1123950"/>
              <a:ext cx="11839699" cy="54429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ความเสี่ยงสำคัญจากสภาพอากาศในอนาคต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2B105B-8CB9-EF63-4CD9-E8FF84AAB0A0}"/>
                </a:ext>
              </a:extLst>
            </p:cNvPr>
            <p:cNvSpPr txBox="1"/>
            <p:nvPr/>
          </p:nvSpPr>
          <p:spPr>
            <a:xfrm>
              <a:off x="10831910" y="6527223"/>
              <a:ext cx="1362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IPCC-AR6-WGII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019CA72-5510-A966-8CDF-EEE901E7287D}"/>
                </a:ext>
              </a:extLst>
            </p:cNvPr>
            <p:cNvSpPr txBox="1"/>
            <p:nvPr/>
          </p:nvSpPr>
          <p:spPr>
            <a:xfrm>
              <a:off x="356365" y="3338586"/>
              <a:ext cx="2743201" cy="5232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ความเครียดจากความร้อน</a:t>
              </a:r>
              <a:endPara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EB8815D-DC37-8695-5C74-54805D8903DC}"/>
                </a:ext>
              </a:extLst>
            </p:cNvPr>
            <p:cNvSpPr txBox="1"/>
            <p:nvPr/>
          </p:nvSpPr>
          <p:spPr>
            <a:xfrm>
              <a:off x="3277801" y="3338586"/>
              <a:ext cx="2728139" cy="5232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การขาดแคลนน้ำ</a:t>
              </a:r>
              <a:endPara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4411ED8A-D25E-4FC7-DCBC-F7C106545A7E}"/>
                </a:ext>
              </a:extLst>
            </p:cNvPr>
            <p:cNvSpPr txBox="1"/>
            <p:nvPr/>
          </p:nvSpPr>
          <p:spPr>
            <a:xfrm>
              <a:off x="6184175" y="3338586"/>
              <a:ext cx="2786714" cy="5232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ความมั่นคงทางด้านอาหาร</a:t>
              </a:r>
              <a:endPara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FBF63B20-E807-6492-F577-350373BBF822}"/>
                </a:ext>
              </a:extLst>
            </p:cNvPr>
            <p:cNvSpPr txBox="1"/>
            <p:nvPr/>
          </p:nvSpPr>
          <p:spPr>
            <a:xfrm>
              <a:off x="9147844" y="3338586"/>
              <a:ext cx="2743200" cy="5232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น้ำท่วมชายฝั่ง</a:t>
              </a:r>
              <a:endPara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B44C857-0998-8FBB-02CB-42139CCB2F2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367" y="1461222"/>
              <a:ext cx="2743200" cy="1828800"/>
            </a:xfrm>
            <a:prstGeom prst="rect">
              <a:avLst/>
            </a:prstGeom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CD33CB4E-2792-CE17-FBDE-BCD2C172A7C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2741" y="1461222"/>
              <a:ext cx="2743200" cy="1828800"/>
            </a:xfrm>
            <a:prstGeom prst="rect">
              <a:avLst/>
            </a:prstGeom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DD93DA57-5AB9-D8E1-3CD0-2471F394EB6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4175" y="1469017"/>
              <a:ext cx="2800495" cy="1828800"/>
            </a:xfrm>
            <a:prstGeom prst="rect">
              <a:avLst/>
            </a:prstGeom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49CF282F-4973-0F5D-71CD-150DFA94759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7844" y="1469017"/>
              <a:ext cx="2743200" cy="182879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1A4480-7BBC-4D99-881E-E6F985EF1EAE}"/>
                </a:ext>
              </a:extLst>
            </p:cNvPr>
            <p:cNvSpPr txBox="1"/>
            <p:nvPr/>
          </p:nvSpPr>
          <p:spPr>
            <a:xfrm>
              <a:off x="356365" y="3947352"/>
              <a:ext cx="2701653" cy="18158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การเผชิญกับคลื่นความร้อนจะเพิ่มขึ้นอย่างต่อเนื่อง</a:t>
              </a:r>
              <a:r>
                <a:rPr lang="en-US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ภายใต้โลกที่ร้อนขึ้นเพิ่มเติม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299EBE99-2B99-07C5-D6BC-AB1C43DCC376}"/>
                </a:ext>
              </a:extLst>
            </p:cNvPr>
            <p:cNvSpPr txBox="1"/>
            <p:nvPr/>
          </p:nvSpPr>
          <p:spPr>
            <a:xfrm>
              <a:off x="3277801" y="3947352"/>
              <a:ext cx="2728139" cy="2246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 2 °</a:t>
              </a:r>
              <a:r>
                <a:rPr lang="en-US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 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ภูมิภาคที่อาศัย  การละลายของหิมะ </a:t>
              </a:r>
            </a:p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อาจประสบกับปริมาณน้ำ</a:t>
              </a:r>
            </a:p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ที่ใช้สำหรับการเกษตรลดลง 20% หลังปี 2050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05988B91-FB43-D8B6-161D-CDB2A36739B9}"/>
                </a:ext>
              </a:extLst>
            </p:cNvPr>
            <p:cNvSpPr txBox="1"/>
            <p:nvPr/>
          </p:nvSpPr>
          <p:spPr>
            <a:xfrm>
              <a:off x="6184175" y="3940611"/>
              <a:ext cx="2786714" cy="18158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การเปลี่ยนแปลงสภาพภูมิอากาศ จะบ่อนทำลายความมั่นคงด้านอาหาร</a:t>
              </a:r>
            </a:p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มากขึ้น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27">
              <a:extLst>
                <a:ext uri="{FF2B5EF4-FFF2-40B4-BE49-F238E27FC236}">
                  <a16:creationId xmlns:a16="http://schemas.microsoft.com/office/drawing/2014/main" id="{F15220FE-F84A-1CE7-66EF-D2C04DD34FE0}"/>
                </a:ext>
              </a:extLst>
            </p:cNvPr>
            <p:cNvSpPr txBox="1"/>
            <p:nvPr/>
          </p:nvSpPr>
          <p:spPr>
            <a:xfrm>
              <a:off x="9147844" y="3947351"/>
              <a:ext cx="2743200" cy="2246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ประมาณหนึ่งพันล้านคน</a:t>
              </a:r>
            </a:p>
            <a:p>
              <a:pPr algn="ct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ในเมืองที่ราบต่ำริมทะเลและในหมู่เกาะขนาดเล็กเสี่ยงต่อระดับน้ำทะเลสูงขึ้นในช่วงกลางศตวรรษ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10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0" y="0"/>
            <a:ext cx="12199951" cy="6627350"/>
            <a:chOff x="0" y="0"/>
            <a:chExt cx="12199951" cy="662735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183150"/>
              <a:ext cx="11839458" cy="5444200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การเปลี่ยนแปลงของอุณหภูมิในประเทศไทย</a:t>
              </a:r>
            </a:p>
          </p:txBody>
        </p:sp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7823" y="1961207"/>
              <a:ext cx="6267231" cy="3298222"/>
            </a:xfrm>
            <a:prstGeom prst="rect">
              <a:avLst/>
            </a:prstGeom>
          </p:spPr>
        </p:pic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851" y="1456382"/>
              <a:ext cx="4815298" cy="4106218"/>
            </a:xfrm>
            <a:prstGeom prst="rect">
              <a:avLst/>
            </a:prstGeom>
          </p:spPr>
        </p:pic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295907C2-3417-4F95-927F-FC0068101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851" y="5638459"/>
              <a:ext cx="481529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presented as ensemble mean of 4 models </a:t>
              </a:r>
              <a:endParaRPr lang="th-TH" altLang="th-TH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eaLnBrk="1" hangingPunct="1"/>
              <a:r>
                <a:rPr lang="th-TH" alt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altLang="th-TH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CanESM</a:t>
              </a:r>
              <a:r>
                <a:rPr lang="en-US" alt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, GFDL, MIROC5, </a:t>
              </a:r>
              <a:r>
                <a:rPr lang="en-US" altLang="th-TH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NorESM</a:t>
              </a:r>
              <a:r>
                <a:rPr lang="en-US" alt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pPr eaLnBrk="1" hangingPunct="1"/>
              <a:r>
                <a:rPr lang="en-US" alt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relative to pre-industrial value.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762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0"/>
            <a:ext cx="12199951" cy="6868894"/>
            <a:chOff x="0" y="0"/>
            <a:chExt cx="12199951" cy="6868894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173625"/>
              <a:ext cx="11839458" cy="5685744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ความเสียหายจากการเปลี่ยนแปลงสภาพภูมิอากาศของประเทศไทย</a:t>
              </a: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DEEBE9D6-ED3D-F642-ADCD-C2FD6433EB19}"/>
                </a:ext>
              </a:extLst>
            </p:cNvPr>
            <p:cNvSpPr/>
            <p:nvPr/>
          </p:nvSpPr>
          <p:spPr>
            <a:xfrm>
              <a:off x="9768632" y="6513091"/>
              <a:ext cx="2228495" cy="355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th-TH" sz="1600" dirty="0"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: </a:t>
              </a:r>
              <a:r>
                <a:rPr lang="th-TH" sz="1600" dirty="0"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รศ.ดร. อำนาจ ชิดไธสงและคณะ</a:t>
              </a:r>
              <a:endParaRPr lang="x-none" sz="105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439" y="1617091"/>
              <a:ext cx="10275121" cy="4896000"/>
            </a:xfrm>
            <a:prstGeom prst="rect">
              <a:avLst/>
            </a:prstGeom>
          </p:spPr>
        </p:pic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DAF4603E-41FA-6340-8733-2D97DD7E9952}"/>
                </a:ext>
              </a:extLst>
            </p:cNvPr>
            <p:cNvSpPr txBox="1"/>
            <p:nvPr/>
          </p:nvSpPr>
          <p:spPr>
            <a:xfrm>
              <a:off x="409840" y="1171848"/>
              <a:ext cx="3374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/>
                </a:rPr>
                <a:t>คาดการณ์ความเสียหายในอนาคต</a:t>
              </a:r>
              <a:endParaRPr lang="x-none" sz="2400" b="1" dirty="0">
                <a:latin typeface="TH Sarabun New" panose="020B0500040200020003" pitchFamily="34" charset="-34"/>
                <a:cs typeface="TH Sarabun New" panose="020B0500040200020003"/>
              </a:endParaRPr>
            </a:p>
          </p:txBody>
        </p:sp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8BBD1593-E6A7-D042-808F-6961EC83E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844" y="957751"/>
              <a:ext cx="615653" cy="615653"/>
            </a:xfrm>
            <a:prstGeom prst="rect">
              <a:avLst/>
            </a:prstGeom>
          </p:spPr>
        </p:pic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C653C307-D782-5C40-9B37-D6462EF9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229" y="969145"/>
              <a:ext cx="576000" cy="576000"/>
            </a:xfrm>
            <a:prstGeom prst="rect">
              <a:avLst/>
            </a:prstGeom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0C241E07-3555-7149-9FB9-918A51AC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8"/>
            <a:stretch/>
          </p:blipFill>
          <p:spPr>
            <a:xfrm>
              <a:off x="7391596" y="959865"/>
              <a:ext cx="648000" cy="575439"/>
            </a:xfrm>
            <a:prstGeom prst="rect">
              <a:avLst/>
            </a:prstGeom>
          </p:spPr>
        </p:pic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210510B1-D79D-A249-8E16-6F53A588CFA7}"/>
                </a:ext>
              </a:extLst>
            </p:cNvPr>
            <p:cNvSpPr/>
            <p:nvPr/>
          </p:nvSpPr>
          <p:spPr>
            <a:xfrm>
              <a:off x="4504281" y="1150963"/>
              <a:ext cx="12731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/>
                </a:rPr>
                <a:t>1.7- 4.8</a:t>
              </a:r>
              <a:r>
                <a:rPr lang="en-US" sz="2800" b="1" baseline="30000" dirty="0">
                  <a:latin typeface="TH Sarabun New" panose="020B0500040200020003" pitchFamily="34" charset="-34"/>
                  <a:cs typeface="TH Sarabun New" panose="020B0500040200020003"/>
                </a:rPr>
                <a:t>o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/>
                </a:rPr>
                <a:t>C</a:t>
              </a:r>
              <a:endParaRPr lang="x-none" sz="3600" dirty="0">
                <a:cs typeface="TH Sarabun New" panose="020B050004020002000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65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/>
          <p:cNvGrpSpPr/>
          <p:nvPr/>
        </p:nvGrpSpPr>
        <p:grpSpPr>
          <a:xfrm>
            <a:off x="0" y="0"/>
            <a:ext cx="12199951" cy="6627350"/>
            <a:chOff x="0" y="0"/>
            <a:chExt cx="12199951" cy="6627350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71" y="1008043"/>
              <a:ext cx="11839458" cy="5619307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0" y="0"/>
              <a:ext cx="12199951" cy="924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ABD1C-4877-6E86-E4EE-1727C58E4F2A}"/>
                </a:ext>
              </a:extLst>
            </p:cNvPr>
            <p:cNvSpPr txBox="1"/>
            <p:nvPr/>
          </p:nvSpPr>
          <p:spPr>
            <a:xfrm>
              <a:off x="0" y="83402"/>
              <a:ext cx="1219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การเปลี่ยนแปลงระดับน้ำทะเลในอ่าวไทยและทะเลอันดามัน</a:t>
              </a: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904" y="1171574"/>
              <a:ext cx="4186996" cy="3981451"/>
            </a:xfrm>
            <a:prstGeom prst="rect">
              <a:avLst/>
            </a:prstGeom>
          </p:spPr>
        </p:pic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B7606E55-71A6-4294-82FD-02AE3C1D2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04" y="5286375"/>
              <a:ext cx="4186996" cy="869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th-TH" alt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เพิ่มขึ้น 3.6 - 6.6 มิลลิเมตรต่อปี</a:t>
              </a:r>
            </a:p>
            <a:p>
              <a:pPr algn="ctr" eaLnBrk="1" hangingPunct="1">
                <a:spcBef>
                  <a:spcPts val="300"/>
                </a:spcBef>
              </a:pPr>
              <a:r>
                <a:rPr lang="en-US" alt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alt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</a:t>
              </a:r>
              <a:r>
                <a:rPr lang="en-US" alt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th-TH" alt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ศ. </a:t>
              </a:r>
              <a:r>
                <a:rPr lang="en-US" alt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2535 – 2562)</a:t>
              </a:r>
            </a:p>
          </p:txBody>
        </p:sp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10BF03FE-BA5B-4B17-8002-5988B98503BD}"/>
                </a:ext>
              </a:extLst>
            </p:cNvPr>
            <p:cNvSpPr/>
            <p:nvPr/>
          </p:nvSpPr>
          <p:spPr>
            <a:xfrm>
              <a:off x="261074" y="6222320"/>
              <a:ext cx="33280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ที่มา: </a:t>
              </a:r>
              <a:r>
                <a:rPr lang="en-US" sz="1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Kulp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and Strauss (2019)/Climate Analytics</a:t>
              </a:r>
              <a:endParaRPr lang="th-TH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7467" y="1983329"/>
              <a:ext cx="3395766" cy="3615241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FAAB4F1-F3B0-DAE6-3BE0-BFF00B3CFF1A}"/>
                </a:ext>
              </a:extLst>
            </p:cNvPr>
            <p:cNvSpPr txBox="1"/>
            <p:nvPr/>
          </p:nvSpPr>
          <p:spPr>
            <a:xfrm>
              <a:off x="4704533" y="5606767"/>
              <a:ext cx="7135042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ประชากรในภาคกลางของประเทศไทย </a:t>
              </a:r>
              <a:r>
                <a:rPr 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มากกว่า 10</a:t>
              </a:r>
              <a:r>
                <a:rPr lang="en-US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  <a:r>
                <a:rPr 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อาศัยอยู่ในพื้นที่ซึ่งน่าจะถูกน้ำท่วมภายในปี ค.ศ. 2050 (พ.ศ. 2593)</a:t>
              </a: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4558" y="992650"/>
              <a:ext cx="4493141" cy="957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674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1559</Words>
  <Application>Microsoft Office PowerPoint</Application>
  <PresentationFormat>Widescreen</PresentationFormat>
  <Paragraphs>138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TH Sarabun New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Prince Sirasit</dc:creator>
  <cp:lastModifiedBy>X1 Nano</cp:lastModifiedBy>
  <cp:revision>340</cp:revision>
  <dcterms:created xsi:type="dcterms:W3CDTF">2022-05-25T07:11:08Z</dcterms:created>
  <dcterms:modified xsi:type="dcterms:W3CDTF">2022-06-20T21:58:51Z</dcterms:modified>
</cp:coreProperties>
</file>